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582B1-AEAC-4FA6-6E2F-AB1D37769F5B}" v="14" dt="2021-06-11T11:39:50.087"/>
    <p1510:client id="{DB8B869B-B8D8-4424-A9A8-9BD36FBC04EF}" v="125" dt="2021-06-11T11:06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2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24.06.2021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24.06.2021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Rett til et trygt og godt skolemiljø</a:t>
            </a:r>
            <a:br>
              <a:rPr lang="nb-NO" sz="3600">
                <a:solidFill>
                  <a:schemeClr val="accent1"/>
                </a:solidFill>
              </a:rPr>
            </a:b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Alle elever har rett til å ha et </a:t>
            </a:r>
            <a:r>
              <a:rPr lang="nb-NO" sz="1800">
                <a:solidFill>
                  <a:schemeClr val="accent1"/>
                </a:solidFill>
              </a:rPr>
              <a:t>trygt og godt skolemiljø </a:t>
            </a:r>
            <a:r>
              <a:rPr lang="nb-NO" sz="1800"/>
              <a:t>som fremmer helse, trivsel og læring. </a:t>
            </a:r>
            <a:br>
              <a:rPr lang="nb-NO" sz="1800"/>
            </a:br>
            <a:br>
              <a:rPr lang="nb-NO" sz="1800"/>
            </a:br>
            <a:r>
              <a:rPr lang="nb-NO" sz="1800"/>
              <a:t>Det er elevenes </a:t>
            </a:r>
            <a:r>
              <a:rPr lang="nb-NO" sz="1800">
                <a:solidFill>
                  <a:schemeClr val="accent1"/>
                </a:solidFill>
              </a:rPr>
              <a:t>egen opplevelse </a:t>
            </a:r>
            <a:r>
              <a:rPr lang="nb-NO" sz="1800"/>
              <a:t>av hvordan de har det på skolen, som er avgjørende.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Alle som jobber på skolen skal: </a:t>
            </a:r>
            <a:endParaRPr lang="nb-NO" sz="1800"/>
          </a:p>
          <a:p>
            <a:pPr marL="457200" indent="-457200"/>
            <a:r>
              <a:rPr lang="nb-NO" sz="1800" dirty="0">
                <a:ea typeface="Roboto"/>
              </a:rPr>
              <a:t>følge med på at elevene har et trygt og godt skolemiljø</a:t>
            </a:r>
          </a:p>
          <a:p>
            <a:pPr marL="457200" indent="-457200"/>
            <a:r>
              <a:rPr lang="nb-NO" sz="1800" dirty="0">
                <a:ea typeface="Roboto"/>
              </a:rPr>
              <a:t>gripe inn mot krenkelser (som mobbing, vold, diskriminering og trakassering) og stoppe det med en gang, hvis det er mulig</a:t>
            </a:r>
          </a:p>
          <a:p>
            <a:pPr marL="457200" indent="-457200"/>
            <a:r>
              <a:rPr lang="nb-NO" sz="1800" dirty="0">
                <a:ea typeface="Roboto"/>
              </a:rPr>
              <a:t>si ifra til rektor ved mistanke eller kjennskap om at en elev ikke har det trygt og godt</a:t>
            </a:r>
          </a:p>
          <a:p>
            <a:pPr marL="457200" indent="-457200"/>
            <a:r>
              <a:rPr lang="nb-NO" sz="1800" dirty="0">
                <a:ea typeface="Roboto"/>
              </a:rPr>
              <a:t>undersøke det som har skjedd</a:t>
            </a:r>
          </a:p>
          <a:p>
            <a:pPr marL="457200" indent="-457200"/>
            <a:r>
              <a:rPr lang="nb-NO" sz="1800" dirty="0">
                <a:ea typeface="Roboto"/>
              </a:rPr>
              <a:t>lage en plan og sette inn egnede tiltak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solidFill>
                  <a:schemeClr val="accent1"/>
                </a:solidFill>
              </a:rPr>
              <a:t>Skolens aktivitetsplikt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 </a:t>
            </a:r>
            <a:r>
              <a:rPr lang="nb-NO" sz="1600"/>
              <a:t>Hvis en elev opplever å bli krenket av en lærer eller andre som jobber på skolen, har skolen en skjerpet aktivitetsplikt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dirty="0"/>
            </a:br>
            <a:endParaRPr lang="nb-NO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/>
              <a:t>På </a:t>
            </a:r>
            <a:r>
              <a:rPr lang="nb-NO" sz="1800">
                <a:solidFill>
                  <a:schemeClr val="accent1"/>
                </a:solidFill>
              </a:rPr>
              <a:t>nullmobbing.no</a:t>
            </a:r>
            <a:r>
              <a:rPr lang="nb-NO" sz="1800"/>
              <a:t> finner du informasjon om:</a:t>
            </a:r>
            <a:br>
              <a:rPr lang="nb-NO" sz="1800"/>
            </a:br>
            <a:endParaRPr lang="nb-NO" sz="1800"/>
          </a:p>
          <a:p>
            <a:pPr marL="742950" lvl="1" indent="-285750"/>
            <a:r>
              <a:rPr lang="nb-NO" sz="1800"/>
              <a:t>hvilke rettigheter elever og foreldre har</a:t>
            </a:r>
          </a:p>
          <a:p>
            <a:pPr marL="742950" lvl="1" indent="-285750"/>
            <a:r>
              <a:rPr lang="nb-NO" sz="1800"/>
              <a:t>hva du kan gjøre hvis barnet ditt  ikke har det trygt og godt på skolen</a:t>
            </a:r>
          </a:p>
          <a:p>
            <a:pPr marL="742950" lvl="1" indent="-285750"/>
            <a:r>
              <a:rPr lang="nb-NO" sz="1800"/>
              <a:t>hvem du kan ta kontakt med</a:t>
            </a:r>
          </a:p>
          <a:p>
            <a:pPr marL="742950" lvl="1" indent="-285750"/>
            <a:r>
              <a:rPr lang="nb-NO" sz="1800"/>
              <a:t>hvordan du kan melde fra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3E738-A816-4E21-AB31-FE8FB05D6F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5619dfa-f669-4526-94b4-ef69ef89007d"/>
    <ds:schemaRef ds:uri="http://purl.org/dc/elements/1.1/"/>
    <ds:schemaRef ds:uri="http://schemas.microsoft.com/office/2006/metadata/properties"/>
    <ds:schemaRef ds:uri="542b78e9-6c11-4650-9ebd-92d3693bec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0</TotalTime>
  <Words>294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Roboto</vt:lpstr>
      <vt:lpstr>UDIR</vt:lpstr>
      <vt:lpstr>Rett til et trygt og godt skolemiljø  </vt:lpstr>
      <vt:lpstr>Skolens aktivitetsplikt</vt:lpstr>
      <vt:lpstr>Melde saken til statsforvalteren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Anette Brekke</cp:lastModifiedBy>
  <cp:revision>6</cp:revision>
  <dcterms:created xsi:type="dcterms:W3CDTF">2020-09-25T10:57:56Z</dcterms:created>
  <dcterms:modified xsi:type="dcterms:W3CDTF">2021-06-24T13:38:28Z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